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5"/>
  </p:notesMasterIdLst>
  <p:sldIdLst>
    <p:sldId id="256" r:id="rId2"/>
    <p:sldId id="267" r:id="rId3"/>
    <p:sldId id="268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5143500" type="screen16x9"/>
  <p:notesSz cx="6858000" cy="9144000"/>
  <p:embeddedFontLst>
    <p:embeddedFont>
      <p:font typeface="Homemade Apple" panose="02000000000000000000" pitchFamily="2" charset="0"/>
      <p:regular r:id="rId16"/>
    </p:embeddedFont>
    <p:embeddedFont>
      <p:font typeface="Poppins" pitchFamily="2" charset="77"/>
      <p:regular r:id="rId17"/>
      <p:bold r:id="rId18"/>
      <p:italic r:id="rId19"/>
      <p:boldItalic r:id="rId20"/>
    </p:embeddedFont>
    <p:embeddedFont>
      <p:font typeface="Poppins Light" panose="020B0604020202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608"/>
    <p:restoredTop sz="70544"/>
  </p:normalViewPr>
  <p:slideViewPr>
    <p:cSldViewPr snapToGrid="0">
      <p:cViewPr varScale="1">
        <p:scale>
          <a:sx n="86" d="100"/>
          <a:sy n="86" d="100"/>
        </p:scale>
        <p:origin x="224" y="8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media/media7.mov>
</file>

<file path=ppt/media/media8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214e660aba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214e660aba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214e660aba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214e660aba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214e660aba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214e660aba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>
          <a:extLst>
            <a:ext uri="{FF2B5EF4-FFF2-40B4-BE49-F238E27FC236}">
              <a16:creationId xmlns:a16="http://schemas.microsoft.com/office/drawing/2014/main" id="{1CC6A5AB-41C0-289F-D7DD-2AAD93C29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214e660aba_0_257:notes">
            <a:extLst>
              <a:ext uri="{FF2B5EF4-FFF2-40B4-BE49-F238E27FC236}">
                <a16:creationId xmlns:a16="http://schemas.microsoft.com/office/drawing/2014/main" id="{B44197A3-F820-10CB-0BFB-26E63FB88A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214e660aba_0_257:notes">
            <a:extLst>
              <a:ext uri="{FF2B5EF4-FFF2-40B4-BE49-F238E27FC236}">
                <a16:creationId xmlns:a16="http://schemas.microsoft.com/office/drawing/2014/main" id="{CA85C494-484A-0908-1AA8-68451FD06F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1201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>
          <a:extLst>
            <a:ext uri="{FF2B5EF4-FFF2-40B4-BE49-F238E27FC236}">
              <a16:creationId xmlns:a16="http://schemas.microsoft.com/office/drawing/2014/main" id="{187D4242-E8FF-0F0D-1636-F678AF321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214e660aba_0_197:notes">
            <a:extLst>
              <a:ext uri="{FF2B5EF4-FFF2-40B4-BE49-F238E27FC236}">
                <a16:creationId xmlns:a16="http://schemas.microsoft.com/office/drawing/2014/main" id="{EBFCDCD4-AC25-035B-31FF-B66F5A65DB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214e660aba_0_197:notes">
            <a:extLst>
              <a:ext uri="{FF2B5EF4-FFF2-40B4-BE49-F238E27FC236}">
                <a16:creationId xmlns:a16="http://schemas.microsoft.com/office/drawing/2014/main" id="{ED0F56EF-DFDC-4D80-2F4D-2BEB14AE7B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0466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>
          <a:extLst>
            <a:ext uri="{FF2B5EF4-FFF2-40B4-BE49-F238E27FC236}">
              <a16:creationId xmlns:a16="http://schemas.microsoft.com/office/drawing/2014/main" id="{3B26E9F8-C7F3-9190-8C2F-AD02CCED1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214e660aba_0_197:notes">
            <a:extLst>
              <a:ext uri="{FF2B5EF4-FFF2-40B4-BE49-F238E27FC236}">
                <a16:creationId xmlns:a16="http://schemas.microsoft.com/office/drawing/2014/main" id="{6E164029-AED3-04B7-F6A1-AF14D3D162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214e660aba_0_197:notes">
            <a:extLst>
              <a:ext uri="{FF2B5EF4-FFF2-40B4-BE49-F238E27FC236}">
                <a16:creationId xmlns:a16="http://schemas.microsoft.com/office/drawing/2014/main" id="{75FF82D9-E829-884D-5F2B-62F679FB8C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25424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214e660aba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214e660aba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214e660aba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214e660aba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214e660aba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214e660aba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214e660aba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214e660aba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214e660aba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214e660aba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214e660aba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214e660aba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s://www.facebook.com/SlidesManiaSM/" TargetMode="External"/><Relationship Id="rId7" Type="http://schemas.openxmlformats.org/officeDocument/2006/relationships/hyperlink" Target="https://www.pinterest.com/slidesmania/" TargetMode="External"/><Relationship Id="rId2" Type="http://schemas.openxmlformats.org/officeDocument/2006/relationships/hyperlink" Target="https://slidesmania.com/questions-powerpoint-google-slides/can-i-use-these-templates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11" Type="http://schemas.openxmlformats.org/officeDocument/2006/relationships/image" Target="../media/image5.png"/><Relationship Id="rId5" Type="http://schemas.openxmlformats.org/officeDocument/2006/relationships/hyperlink" Target="https://twitter.com/SlidesManiaSM/" TargetMode="External"/><Relationship Id="rId10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hyperlink" Target="https://www.instagram.com/slidesmania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1328738" y="782344"/>
            <a:ext cx="6486600" cy="2945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328738" y="1410094"/>
            <a:ext cx="6486600" cy="16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41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65213" y="4002056"/>
            <a:ext cx="6013500" cy="3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rtificate">
  <p:cSld name="TITLE_AND_TWO_COLUMNS_1_2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/>
          </p:nvPr>
        </p:nvSpPr>
        <p:spPr>
          <a:xfrm>
            <a:off x="637988" y="386400"/>
            <a:ext cx="786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ubTitle" idx="1"/>
          </p:nvPr>
        </p:nvSpPr>
        <p:spPr>
          <a:xfrm>
            <a:off x="722391" y="4070841"/>
            <a:ext cx="27744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9pPr>
          </a:lstStyle>
          <a:p>
            <a:endParaRPr/>
          </a:p>
        </p:txBody>
      </p:sp>
      <p:cxnSp>
        <p:nvCxnSpPr>
          <p:cNvPr id="95" name="Google Shape;95;p11"/>
          <p:cNvCxnSpPr/>
          <p:nvPr/>
        </p:nvCxnSpPr>
        <p:spPr>
          <a:xfrm>
            <a:off x="1337850" y="2475225"/>
            <a:ext cx="646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1"/>
          <p:cNvCxnSpPr/>
          <p:nvPr/>
        </p:nvCxnSpPr>
        <p:spPr>
          <a:xfrm>
            <a:off x="989578" y="4413956"/>
            <a:ext cx="223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7" name="Google Shape;97;p11"/>
          <p:cNvSpPr txBox="1">
            <a:spLocks noGrp="1"/>
          </p:cNvSpPr>
          <p:nvPr>
            <p:ph type="subTitle" idx="2"/>
          </p:nvPr>
        </p:nvSpPr>
        <p:spPr>
          <a:xfrm>
            <a:off x="722391" y="4413966"/>
            <a:ext cx="27744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ubTitle" idx="3"/>
          </p:nvPr>
        </p:nvSpPr>
        <p:spPr>
          <a:xfrm>
            <a:off x="5647359" y="4070841"/>
            <a:ext cx="27744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9pPr>
          </a:lstStyle>
          <a:p>
            <a:endParaRPr/>
          </a:p>
        </p:txBody>
      </p:sp>
      <p:cxnSp>
        <p:nvCxnSpPr>
          <p:cNvPr id="99" name="Google Shape;99;p11"/>
          <p:cNvCxnSpPr/>
          <p:nvPr/>
        </p:nvCxnSpPr>
        <p:spPr>
          <a:xfrm>
            <a:off x="5914547" y="4413956"/>
            <a:ext cx="223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" name="Google Shape;100;p11"/>
          <p:cNvSpPr txBox="1">
            <a:spLocks noGrp="1"/>
          </p:cNvSpPr>
          <p:nvPr>
            <p:ph type="subTitle" idx="4"/>
          </p:nvPr>
        </p:nvSpPr>
        <p:spPr>
          <a:xfrm>
            <a:off x="5647359" y="4413966"/>
            <a:ext cx="27744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9pPr>
          </a:lstStyle>
          <a:p>
            <a:endParaRPr/>
          </a:p>
        </p:txBody>
      </p:sp>
      <p:sp>
        <p:nvSpPr>
          <p:cNvPr id="101" name="Google Shape;101;p11"/>
          <p:cNvSpPr txBox="1">
            <a:spLocks noGrp="1"/>
          </p:cNvSpPr>
          <p:nvPr>
            <p:ph type="subTitle" idx="5"/>
          </p:nvPr>
        </p:nvSpPr>
        <p:spPr>
          <a:xfrm>
            <a:off x="2343718" y="3494072"/>
            <a:ext cx="44565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 i="1"/>
            </a:lvl9pPr>
          </a:lstStyle>
          <a:p>
            <a:endParaRPr/>
          </a:p>
        </p:txBody>
      </p:sp>
      <p:sp>
        <p:nvSpPr>
          <p:cNvPr id="102" name="Google Shape;102;p11"/>
          <p:cNvSpPr txBox="1">
            <a:spLocks noGrp="1"/>
          </p:cNvSpPr>
          <p:nvPr>
            <p:ph type="title" idx="6"/>
          </p:nvPr>
        </p:nvSpPr>
        <p:spPr>
          <a:xfrm>
            <a:off x="1689638" y="2979066"/>
            <a:ext cx="5764800" cy="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sp>
        <p:nvSpPr>
          <p:cNvPr id="103" name="Google Shape;103;p11"/>
          <p:cNvSpPr txBox="1">
            <a:spLocks noGrp="1"/>
          </p:cNvSpPr>
          <p:nvPr>
            <p:ph type="subTitle" idx="7"/>
          </p:nvPr>
        </p:nvSpPr>
        <p:spPr>
          <a:xfrm>
            <a:off x="2343718" y="2635941"/>
            <a:ext cx="44565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subTitle" idx="8"/>
          </p:nvPr>
        </p:nvSpPr>
        <p:spPr>
          <a:xfrm>
            <a:off x="1337850" y="1903509"/>
            <a:ext cx="6468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TITLE_AND_TWO_COLUMNS_1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2"/>
          <p:cNvSpPr txBox="1">
            <a:spLocks noGrp="1"/>
          </p:cNvSpPr>
          <p:nvPr>
            <p:ph type="title"/>
          </p:nvPr>
        </p:nvSpPr>
        <p:spPr>
          <a:xfrm>
            <a:off x="321975" y="403106"/>
            <a:ext cx="85002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1"/>
          </p:nvPr>
        </p:nvSpPr>
        <p:spPr>
          <a:xfrm>
            <a:off x="666563" y="3265127"/>
            <a:ext cx="16827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9" name="Google Shape;109;p12"/>
          <p:cNvSpPr txBox="1">
            <a:spLocks noGrp="1"/>
          </p:cNvSpPr>
          <p:nvPr>
            <p:ph type="subTitle" idx="2"/>
          </p:nvPr>
        </p:nvSpPr>
        <p:spPr>
          <a:xfrm>
            <a:off x="666563" y="1795163"/>
            <a:ext cx="1585200" cy="46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6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0" name="Google Shape;110;p12"/>
          <p:cNvSpPr txBox="1">
            <a:spLocks noGrp="1"/>
          </p:cNvSpPr>
          <p:nvPr>
            <p:ph type="body" idx="3"/>
          </p:nvPr>
        </p:nvSpPr>
        <p:spPr>
          <a:xfrm>
            <a:off x="2353696" y="3265126"/>
            <a:ext cx="16827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1" name="Google Shape;111;p12"/>
          <p:cNvSpPr txBox="1">
            <a:spLocks noGrp="1"/>
          </p:cNvSpPr>
          <p:nvPr>
            <p:ph type="subTitle" idx="4"/>
          </p:nvPr>
        </p:nvSpPr>
        <p:spPr>
          <a:xfrm>
            <a:off x="2365903" y="1795163"/>
            <a:ext cx="1585200" cy="46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6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2" name="Google Shape;112;p12"/>
          <p:cNvSpPr txBox="1">
            <a:spLocks noGrp="1"/>
          </p:cNvSpPr>
          <p:nvPr>
            <p:ph type="body" idx="5"/>
          </p:nvPr>
        </p:nvSpPr>
        <p:spPr>
          <a:xfrm>
            <a:off x="5727935" y="3265138"/>
            <a:ext cx="16827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12"/>
          <p:cNvSpPr txBox="1">
            <a:spLocks noGrp="1"/>
          </p:cNvSpPr>
          <p:nvPr>
            <p:ph type="subTitle" idx="6"/>
          </p:nvPr>
        </p:nvSpPr>
        <p:spPr>
          <a:xfrm>
            <a:off x="5752350" y="1795163"/>
            <a:ext cx="1585200" cy="46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6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4" name="Google Shape;114;p12"/>
          <p:cNvSpPr txBox="1">
            <a:spLocks noGrp="1"/>
          </p:cNvSpPr>
          <p:nvPr>
            <p:ph type="subTitle" idx="7"/>
          </p:nvPr>
        </p:nvSpPr>
        <p:spPr>
          <a:xfrm>
            <a:off x="666563" y="2924259"/>
            <a:ext cx="1682700" cy="39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5" name="Google Shape;115;p12"/>
          <p:cNvSpPr txBox="1">
            <a:spLocks noGrp="1"/>
          </p:cNvSpPr>
          <p:nvPr>
            <p:ph type="subTitle" idx="8"/>
          </p:nvPr>
        </p:nvSpPr>
        <p:spPr>
          <a:xfrm>
            <a:off x="2353696" y="2924250"/>
            <a:ext cx="1682700" cy="39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6" name="Google Shape;116;p12"/>
          <p:cNvSpPr txBox="1">
            <a:spLocks noGrp="1"/>
          </p:cNvSpPr>
          <p:nvPr>
            <p:ph type="subTitle" idx="9"/>
          </p:nvPr>
        </p:nvSpPr>
        <p:spPr>
          <a:xfrm>
            <a:off x="5727935" y="2924259"/>
            <a:ext cx="1682700" cy="39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7" name="Google Shape;117;p12"/>
          <p:cNvSpPr txBox="1">
            <a:spLocks noGrp="1"/>
          </p:cNvSpPr>
          <p:nvPr>
            <p:ph type="body" idx="13"/>
          </p:nvPr>
        </p:nvSpPr>
        <p:spPr>
          <a:xfrm>
            <a:off x="4053019" y="3265127"/>
            <a:ext cx="16827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8" name="Google Shape;118;p12"/>
          <p:cNvSpPr txBox="1">
            <a:spLocks noGrp="1"/>
          </p:cNvSpPr>
          <p:nvPr>
            <p:ph type="subTitle" idx="14"/>
          </p:nvPr>
        </p:nvSpPr>
        <p:spPr>
          <a:xfrm>
            <a:off x="4053019" y="1795163"/>
            <a:ext cx="1585200" cy="46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6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9" name="Google Shape;119;p12"/>
          <p:cNvSpPr txBox="1">
            <a:spLocks noGrp="1"/>
          </p:cNvSpPr>
          <p:nvPr>
            <p:ph type="subTitle" idx="15"/>
          </p:nvPr>
        </p:nvSpPr>
        <p:spPr>
          <a:xfrm>
            <a:off x="4053019" y="2924259"/>
            <a:ext cx="1682700" cy="39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3"/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"/>
          <p:cNvSpPr/>
          <p:nvPr/>
        </p:nvSpPr>
        <p:spPr>
          <a:xfrm>
            <a:off x="491550" y="1719056"/>
            <a:ext cx="4850400" cy="24189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5" name="Google Shape;125;p14"/>
          <p:cNvSpPr txBox="1">
            <a:spLocks noGrp="1"/>
          </p:cNvSpPr>
          <p:nvPr>
            <p:ph type="title"/>
          </p:nvPr>
        </p:nvSpPr>
        <p:spPr>
          <a:xfrm>
            <a:off x="491549" y="1005394"/>
            <a:ext cx="4850400" cy="569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body" idx="1"/>
          </p:nvPr>
        </p:nvSpPr>
        <p:spPr>
          <a:xfrm>
            <a:off x="762450" y="1932731"/>
            <a:ext cx="4308600" cy="195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28" name="Google Shape;128;p14"/>
          <p:cNvSpPr>
            <a:spLocks noGrp="1"/>
          </p:cNvSpPr>
          <p:nvPr>
            <p:ph type="pic" idx="2"/>
          </p:nvPr>
        </p:nvSpPr>
        <p:spPr>
          <a:xfrm>
            <a:off x="5519719" y="1005394"/>
            <a:ext cx="3132600" cy="3132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and image left">
  <p:cSld name="ONE_COLUMN_TEXT_1">
    <p:bg>
      <p:bgPr>
        <a:solidFill>
          <a:schemeClr val="dk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5"/>
          <p:cNvSpPr txBox="1">
            <a:spLocks noGrp="1"/>
          </p:cNvSpPr>
          <p:nvPr>
            <p:ph type="title"/>
          </p:nvPr>
        </p:nvSpPr>
        <p:spPr>
          <a:xfrm>
            <a:off x="5545013" y="382350"/>
            <a:ext cx="3150000" cy="35097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5"/>
          <p:cNvSpPr txBox="1">
            <a:spLocks noGrp="1"/>
          </p:cNvSpPr>
          <p:nvPr>
            <p:ph type="body" idx="1"/>
          </p:nvPr>
        </p:nvSpPr>
        <p:spPr>
          <a:xfrm>
            <a:off x="448988" y="4118325"/>
            <a:ext cx="8246100" cy="6429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 sz="2200">
                <a:solidFill>
                  <a:schemeClr val="lt1"/>
                </a:solidFill>
              </a:defRPr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 sz="2200">
                <a:solidFill>
                  <a:schemeClr val="lt1"/>
                </a:solidFill>
              </a:defRPr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 sz="2200">
                <a:solidFill>
                  <a:schemeClr val="lt1"/>
                </a:solidFill>
              </a:defRPr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 sz="2200">
                <a:solidFill>
                  <a:schemeClr val="lt1"/>
                </a:solidFill>
              </a:defRPr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 sz="2200">
                <a:solidFill>
                  <a:schemeClr val="lt1"/>
                </a:solidFill>
              </a:defRPr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 sz="2200">
                <a:solidFill>
                  <a:schemeClr val="lt1"/>
                </a:solidFill>
              </a:defRPr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 sz="2200">
                <a:solidFill>
                  <a:schemeClr val="lt1"/>
                </a:solidFill>
              </a:defRPr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3" name="Google Shape;133;p15"/>
          <p:cNvSpPr>
            <a:spLocks noGrp="1"/>
          </p:cNvSpPr>
          <p:nvPr>
            <p:ph type="pic" idx="2"/>
          </p:nvPr>
        </p:nvSpPr>
        <p:spPr>
          <a:xfrm>
            <a:off x="448988" y="382350"/>
            <a:ext cx="4852200" cy="3509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and image right">
  <p:cSld name="ONE_COLUMN_TEXT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/>
          <p:nvPr/>
        </p:nvSpPr>
        <p:spPr>
          <a:xfrm>
            <a:off x="420619" y="400781"/>
            <a:ext cx="4074300" cy="43917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6" name="Google Shape;136;p16"/>
          <p:cNvSpPr>
            <a:spLocks noGrp="1"/>
          </p:cNvSpPr>
          <p:nvPr>
            <p:ph type="pic" idx="2"/>
          </p:nvPr>
        </p:nvSpPr>
        <p:spPr>
          <a:xfrm>
            <a:off x="4756856" y="0"/>
            <a:ext cx="4131600" cy="514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16"/>
          <p:cNvSpPr txBox="1">
            <a:spLocks noGrp="1"/>
          </p:cNvSpPr>
          <p:nvPr>
            <p:ph type="title"/>
          </p:nvPr>
        </p:nvSpPr>
        <p:spPr>
          <a:xfrm>
            <a:off x="576338" y="663131"/>
            <a:ext cx="3765900" cy="20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5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body" idx="1"/>
          </p:nvPr>
        </p:nvSpPr>
        <p:spPr>
          <a:xfrm>
            <a:off x="576338" y="2762531"/>
            <a:ext cx="3765900" cy="18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">
    <p:bg>
      <p:bgPr>
        <a:solidFill>
          <a:schemeClr val="dk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 txBox="1">
            <a:spLocks noGrp="1"/>
          </p:cNvSpPr>
          <p:nvPr>
            <p:ph type="title"/>
          </p:nvPr>
        </p:nvSpPr>
        <p:spPr>
          <a:xfrm>
            <a:off x="744638" y="1380788"/>
            <a:ext cx="7654800" cy="27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1"/>
          </p:nvPr>
        </p:nvSpPr>
        <p:spPr>
          <a:xfrm>
            <a:off x="409275" y="4445859"/>
            <a:ext cx="83256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17"/>
          <p:cNvSpPr/>
          <p:nvPr/>
        </p:nvSpPr>
        <p:spPr>
          <a:xfrm>
            <a:off x="409275" y="1165116"/>
            <a:ext cx="8325600" cy="3228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/>
          <p:nvPr/>
        </p:nvSpPr>
        <p:spPr>
          <a:xfrm>
            <a:off x="328388" y="288619"/>
            <a:ext cx="8487300" cy="4221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7" name="Google Shape;147;p18"/>
          <p:cNvSpPr txBox="1">
            <a:spLocks noGrp="1"/>
          </p:cNvSpPr>
          <p:nvPr>
            <p:ph type="title"/>
          </p:nvPr>
        </p:nvSpPr>
        <p:spPr>
          <a:xfrm>
            <a:off x="776006" y="297619"/>
            <a:ext cx="6367800" cy="418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mage with Caption">
  <p:cSld name="CAPTION_ONLY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>
            <a:spLocks noGrp="1"/>
          </p:cNvSpPr>
          <p:nvPr>
            <p:ph type="pic" idx="2"/>
          </p:nvPr>
        </p:nvSpPr>
        <p:spPr>
          <a:xfrm>
            <a:off x="14063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19"/>
          <p:cNvSpPr txBox="1">
            <a:spLocks noGrp="1"/>
          </p:cNvSpPr>
          <p:nvPr>
            <p:ph type="body" idx="1"/>
          </p:nvPr>
        </p:nvSpPr>
        <p:spPr>
          <a:xfrm>
            <a:off x="548288" y="4268731"/>
            <a:ext cx="5998800" cy="605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37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endParaRPr/>
          </a:p>
        </p:txBody>
      </p:sp>
      <p:sp>
        <p:nvSpPr>
          <p:cNvPr id="152" name="Google Shape;15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/>
          <p:nvPr/>
        </p:nvSpPr>
        <p:spPr>
          <a:xfrm>
            <a:off x="409275" y="957703"/>
            <a:ext cx="8325600" cy="3228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5" name="Google Shape;155;p20"/>
          <p:cNvSpPr txBox="1">
            <a:spLocks noGrp="1"/>
          </p:cNvSpPr>
          <p:nvPr>
            <p:ph type="title" hasCustomPrompt="1"/>
          </p:nvPr>
        </p:nvSpPr>
        <p:spPr>
          <a:xfrm>
            <a:off x="412088" y="953906"/>
            <a:ext cx="8310600" cy="261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1"/>
          </p:nvPr>
        </p:nvSpPr>
        <p:spPr>
          <a:xfrm>
            <a:off x="412088" y="3731700"/>
            <a:ext cx="8310600" cy="4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755888" y="675817"/>
            <a:ext cx="7632300" cy="3228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487588" y="1661756"/>
            <a:ext cx="6168900" cy="9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1487588" y="2560631"/>
            <a:ext cx="6168900" cy="6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55892" y="4118025"/>
            <a:ext cx="7632300" cy="349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21" name="Google Shape;21;p3"/>
          <p:cNvGrpSpPr/>
          <p:nvPr/>
        </p:nvGrpSpPr>
        <p:grpSpPr>
          <a:xfrm>
            <a:off x="8037328" y="4118025"/>
            <a:ext cx="350775" cy="349650"/>
            <a:chOff x="10716438" y="5490700"/>
            <a:chExt cx="467700" cy="466200"/>
          </a:xfrm>
        </p:grpSpPr>
        <p:sp>
          <p:nvSpPr>
            <p:cNvPr id="22" name="Google Shape;22;p3"/>
            <p:cNvSpPr/>
            <p:nvPr/>
          </p:nvSpPr>
          <p:spPr>
            <a:xfrm>
              <a:off x="10716438" y="5490700"/>
              <a:ext cx="467700" cy="46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867764" y="559121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 SlidesMania - Do not remove">
  <p:cSld name="BLANK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grpSp>
        <p:nvGrpSpPr>
          <p:cNvPr id="162" name="Google Shape;162;p2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63" name="Google Shape;163;p2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 txBox="1"/>
            <p:nvPr/>
          </p:nvSpPr>
          <p:spPr>
            <a:xfrm>
              <a:off x="463500" y="2858044"/>
              <a:ext cx="8956500" cy="383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700" b="1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lang="fr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lang="fr" sz="2700" b="1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lang="fr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lang="fr" sz="2700" b="1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sz="2700" b="1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 b="1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 b="1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300" b="1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sz="2300" b="1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lang="fr" sz="2000" u="sng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FAQ</a:t>
              </a:r>
              <a:r>
                <a:rPr lang="fr" sz="3300" b="1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fr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sz="20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5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sz="15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165" name="Google Shape;165;p22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w="38100" cap="flat" cmpd="sng">
              <a:solidFill>
                <a:srgbClr val="FFCB2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pic>
          <p:nvPicPr>
            <p:cNvPr id="166" name="Google Shape;166;p22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22">
              <a:hlinkClick r:id="rId5"/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22">
              <a:hlinkClick r:id="rId7"/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Google Shape;169;p22">
              <a:hlinkClick r:id="rId9"/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22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68575" rIns="68575" bIns="6857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800" b="1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sz="1800" b="1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  <p:pic>
        <p:nvPicPr>
          <p:cNvPr id="171" name="Google Shape;171;p22"/>
          <p:cNvPicPr preferRelativeResize="0"/>
          <p:nvPr/>
        </p:nvPicPr>
        <p:blipFill rotWithShape="1">
          <a:blip r:embed="rId11">
            <a:alphaModFix/>
          </a:blip>
          <a:srcRect t="16256" b="20906"/>
          <a:stretch/>
        </p:blipFill>
        <p:spPr>
          <a:xfrm>
            <a:off x="93806" y="370294"/>
            <a:ext cx="6179850" cy="15533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1030275" y="1462078"/>
            <a:ext cx="7083600" cy="29457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1030275" y="735722"/>
            <a:ext cx="70836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1504181" y="2106384"/>
            <a:ext cx="6135600" cy="19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boxes">
  <p:cSld name="CUSTOM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311719" y="526313"/>
            <a:ext cx="85206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311709" y="1362338"/>
            <a:ext cx="2706300" cy="3429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311725" y="1861824"/>
            <a:ext cx="2706300" cy="97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3218846" y="1362338"/>
            <a:ext cx="2706300" cy="3429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4"/>
          </p:nvPr>
        </p:nvSpPr>
        <p:spPr>
          <a:xfrm>
            <a:off x="3218865" y="1861824"/>
            <a:ext cx="2706300" cy="97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5"/>
          </p:nvPr>
        </p:nvSpPr>
        <p:spPr>
          <a:xfrm>
            <a:off x="6126001" y="1362338"/>
            <a:ext cx="2706300" cy="3429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6"/>
          </p:nvPr>
        </p:nvSpPr>
        <p:spPr>
          <a:xfrm>
            <a:off x="6126024" y="1861824"/>
            <a:ext cx="2706300" cy="97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7"/>
          </p:nvPr>
        </p:nvSpPr>
        <p:spPr>
          <a:xfrm>
            <a:off x="311663" y="3096559"/>
            <a:ext cx="2706300" cy="3429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8"/>
          </p:nvPr>
        </p:nvSpPr>
        <p:spPr>
          <a:xfrm>
            <a:off x="311659" y="3643842"/>
            <a:ext cx="2706300" cy="97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9"/>
          </p:nvPr>
        </p:nvSpPr>
        <p:spPr>
          <a:xfrm>
            <a:off x="3218799" y="3096559"/>
            <a:ext cx="2706300" cy="3429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3"/>
          </p:nvPr>
        </p:nvSpPr>
        <p:spPr>
          <a:xfrm>
            <a:off x="3218799" y="3643842"/>
            <a:ext cx="2706300" cy="97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14"/>
          </p:nvPr>
        </p:nvSpPr>
        <p:spPr>
          <a:xfrm>
            <a:off x="6125954" y="3096559"/>
            <a:ext cx="2706300" cy="3429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5"/>
          </p:nvPr>
        </p:nvSpPr>
        <p:spPr>
          <a:xfrm>
            <a:off x="6125959" y="3643842"/>
            <a:ext cx="2706300" cy="973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ubtitle and text">
  <p:cSld name="CUSTOM_2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1328738" y="639225"/>
            <a:ext cx="6486600" cy="38649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1335488" y="1013738"/>
            <a:ext cx="6479100" cy="13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ubTitle" idx="1"/>
          </p:nvPr>
        </p:nvSpPr>
        <p:spPr>
          <a:xfrm>
            <a:off x="1335488" y="2328863"/>
            <a:ext cx="64791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3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1335487" y="2726888"/>
            <a:ext cx="6479100" cy="9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oxes">
  <p:cSld name="CUSTOM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767325" y="1120425"/>
            <a:ext cx="7609200" cy="3526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50" name="Google Shape;50;p7"/>
          <p:cNvCxnSpPr/>
          <p:nvPr/>
        </p:nvCxnSpPr>
        <p:spPr>
          <a:xfrm>
            <a:off x="4572000" y="1334119"/>
            <a:ext cx="0" cy="3102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" name="Google Shape;51;p7"/>
          <p:cNvGrpSpPr/>
          <p:nvPr/>
        </p:nvGrpSpPr>
        <p:grpSpPr>
          <a:xfrm>
            <a:off x="2012100" y="2885044"/>
            <a:ext cx="5119800" cy="0"/>
            <a:chOff x="2682800" y="3634850"/>
            <a:chExt cx="6826400" cy="0"/>
          </a:xfrm>
        </p:grpSpPr>
        <p:cxnSp>
          <p:nvCxnSpPr>
            <p:cNvPr id="52" name="Google Shape;52;p7"/>
            <p:cNvCxnSpPr/>
            <p:nvPr/>
          </p:nvCxnSpPr>
          <p:spPr>
            <a:xfrm rot="10800000">
              <a:off x="2682800" y="3634850"/>
              <a:ext cx="3078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" name="Google Shape;53;p7"/>
            <p:cNvCxnSpPr/>
            <p:nvPr/>
          </p:nvCxnSpPr>
          <p:spPr>
            <a:xfrm rot="10800000">
              <a:off x="6430900" y="3634850"/>
              <a:ext cx="3078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67381" y="358125"/>
            <a:ext cx="7609200" cy="569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ubTitle" idx="1"/>
          </p:nvPr>
        </p:nvSpPr>
        <p:spPr>
          <a:xfrm>
            <a:off x="1477813" y="1396088"/>
            <a:ext cx="2579100" cy="3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2"/>
          </p:nvPr>
        </p:nvSpPr>
        <p:spPr>
          <a:xfrm>
            <a:off x="1477839" y="1768468"/>
            <a:ext cx="2579100" cy="8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ubTitle" idx="3"/>
          </p:nvPr>
        </p:nvSpPr>
        <p:spPr>
          <a:xfrm>
            <a:off x="5086944" y="1396088"/>
            <a:ext cx="2579100" cy="3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body" idx="4"/>
          </p:nvPr>
        </p:nvSpPr>
        <p:spPr>
          <a:xfrm>
            <a:off x="5086976" y="1768468"/>
            <a:ext cx="2579100" cy="8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ubTitle" idx="5"/>
          </p:nvPr>
        </p:nvSpPr>
        <p:spPr>
          <a:xfrm>
            <a:off x="1477763" y="3102971"/>
            <a:ext cx="2579100" cy="3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6"/>
          </p:nvPr>
        </p:nvSpPr>
        <p:spPr>
          <a:xfrm>
            <a:off x="1477795" y="3475351"/>
            <a:ext cx="2579100" cy="8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7"/>
          </p:nvPr>
        </p:nvSpPr>
        <p:spPr>
          <a:xfrm>
            <a:off x="5086931" y="3475351"/>
            <a:ext cx="2579100" cy="8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ubTitle" idx="8"/>
          </p:nvPr>
        </p:nvSpPr>
        <p:spPr>
          <a:xfrm>
            <a:off x="5086906" y="3102971"/>
            <a:ext cx="2579100" cy="3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>
            <a:off x="767330" y="1793363"/>
            <a:ext cx="7609200" cy="26394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65" name="Google Shape;65;p8"/>
          <p:cNvCxnSpPr/>
          <p:nvPr/>
        </p:nvCxnSpPr>
        <p:spPr>
          <a:xfrm>
            <a:off x="4571968" y="1964813"/>
            <a:ext cx="0" cy="2312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767372" y="640697"/>
            <a:ext cx="76092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1"/>
          </p:nvPr>
        </p:nvSpPr>
        <p:spPr>
          <a:xfrm>
            <a:off x="928558" y="2124731"/>
            <a:ext cx="3442800" cy="20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2"/>
          </p:nvPr>
        </p:nvSpPr>
        <p:spPr>
          <a:xfrm>
            <a:off x="4781581" y="2124731"/>
            <a:ext cx="3442800" cy="20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"/>
          <p:cNvSpPr/>
          <p:nvPr/>
        </p:nvSpPr>
        <p:spPr>
          <a:xfrm>
            <a:off x="767325" y="1343119"/>
            <a:ext cx="7609200" cy="33042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72" name="Google Shape;72;p9"/>
          <p:cNvCxnSpPr/>
          <p:nvPr/>
        </p:nvCxnSpPr>
        <p:spPr>
          <a:xfrm>
            <a:off x="3289894" y="1510770"/>
            <a:ext cx="0" cy="2895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73;p9"/>
          <p:cNvCxnSpPr/>
          <p:nvPr/>
        </p:nvCxnSpPr>
        <p:spPr>
          <a:xfrm>
            <a:off x="5838450" y="1510770"/>
            <a:ext cx="0" cy="2895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767325" y="475106"/>
            <a:ext cx="76092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body" idx="1"/>
          </p:nvPr>
        </p:nvSpPr>
        <p:spPr>
          <a:xfrm>
            <a:off x="900488" y="2472827"/>
            <a:ext cx="2236200" cy="18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2"/>
          </p:nvPr>
        </p:nvSpPr>
        <p:spPr>
          <a:xfrm>
            <a:off x="900488" y="1614656"/>
            <a:ext cx="2236200" cy="7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3"/>
          </p:nvPr>
        </p:nvSpPr>
        <p:spPr>
          <a:xfrm>
            <a:off x="3449381" y="2472836"/>
            <a:ext cx="2236200" cy="18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4"/>
          </p:nvPr>
        </p:nvSpPr>
        <p:spPr>
          <a:xfrm>
            <a:off x="3449381" y="1614662"/>
            <a:ext cx="2236200" cy="7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body" idx="5"/>
          </p:nvPr>
        </p:nvSpPr>
        <p:spPr>
          <a:xfrm>
            <a:off x="5998274" y="2472827"/>
            <a:ext cx="2236200" cy="18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6"/>
          </p:nvPr>
        </p:nvSpPr>
        <p:spPr>
          <a:xfrm>
            <a:off x="5998274" y="1614656"/>
            <a:ext cx="2236200" cy="7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9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_AND_TWO_COLUMNS_1_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title"/>
          </p:nvPr>
        </p:nvSpPr>
        <p:spPr>
          <a:xfrm>
            <a:off x="637988" y="357759"/>
            <a:ext cx="786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body" idx="1"/>
          </p:nvPr>
        </p:nvSpPr>
        <p:spPr>
          <a:xfrm>
            <a:off x="637988" y="1856914"/>
            <a:ext cx="3813900" cy="29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subTitle" idx="2"/>
          </p:nvPr>
        </p:nvSpPr>
        <p:spPr>
          <a:xfrm>
            <a:off x="637988" y="1199691"/>
            <a:ext cx="38139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4692000" y="1856901"/>
            <a:ext cx="3813900" cy="10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subTitle" idx="4"/>
          </p:nvPr>
        </p:nvSpPr>
        <p:spPr>
          <a:xfrm>
            <a:off x="4692000" y="1199691"/>
            <a:ext cx="38139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body" idx="5"/>
          </p:nvPr>
        </p:nvSpPr>
        <p:spPr>
          <a:xfrm>
            <a:off x="4692000" y="3742847"/>
            <a:ext cx="3813900" cy="10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0" name="Google Shape;90;p10"/>
          <p:cNvSpPr txBox="1">
            <a:spLocks noGrp="1"/>
          </p:cNvSpPr>
          <p:nvPr>
            <p:ph type="subTitle" idx="6"/>
          </p:nvPr>
        </p:nvSpPr>
        <p:spPr>
          <a:xfrm>
            <a:off x="4692000" y="3085636"/>
            <a:ext cx="38139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Poppins"/>
              <a:buNone/>
              <a:defRPr sz="27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  <a:defRPr sz="1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○"/>
              <a:defRPr sz="1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■"/>
              <a:defRPr sz="1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  <a:defRPr sz="1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○"/>
              <a:defRPr sz="1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■"/>
              <a:defRPr sz="1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  <a:defRPr sz="1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○"/>
              <a:defRPr sz="1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■"/>
              <a:defRPr sz="1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346966" y="4589543"/>
            <a:ext cx="848509" cy="85887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8.mov"/><Relationship Id="rId1" Type="http://schemas.microsoft.com/office/2007/relationships/media" Target="../media/media8.mov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5.mov"/><Relationship Id="rId7" Type="http://schemas.openxmlformats.org/officeDocument/2006/relationships/image" Target="../media/image10.png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2.xml"/><Relationship Id="rId4" Type="http://schemas.openxmlformats.org/officeDocument/2006/relationships/video" Target="../media/media5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7.mov"/><Relationship Id="rId1" Type="http://schemas.microsoft.com/office/2007/relationships/media" Target="../media/media7.mo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3763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>
            <a:spLocks noGrp="1"/>
          </p:cNvSpPr>
          <p:nvPr>
            <p:ph type="ctrTitle"/>
          </p:nvPr>
        </p:nvSpPr>
        <p:spPr>
          <a:xfrm>
            <a:off x="1328738" y="1410094"/>
            <a:ext cx="6486600" cy="169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Final presentation Mobile App Programming: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STech</a:t>
            </a:r>
            <a:r>
              <a:rPr lang="en-GB" dirty="0"/>
              <a:t> Buddies</a:t>
            </a:r>
          </a:p>
        </p:txBody>
      </p:sp>
      <p:sp>
        <p:nvSpPr>
          <p:cNvPr id="177" name="Google Shape;177;p23"/>
          <p:cNvSpPr txBox="1">
            <a:spLocks noGrp="1"/>
          </p:cNvSpPr>
          <p:nvPr>
            <p:ph type="subTitle" idx="1"/>
          </p:nvPr>
        </p:nvSpPr>
        <p:spPr>
          <a:xfrm>
            <a:off x="1565213" y="4002055"/>
            <a:ext cx="6013500" cy="4894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 Klaudia KUBALE</a:t>
            </a:r>
            <a:br>
              <a:rPr lang="en-GB" dirty="0"/>
            </a:br>
            <a:r>
              <a:rPr lang="en-GB" dirty="0"/>
              <a:t>Rayane BEN YACOUB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Statistics</a:t>
            </a:r>
          </a:p>
        </p:txBody>
      </p:sp>
      <p:sp>
        <p:nvSpPr>
          <p:cNvPr id="219" name="Google Shape;219;p30"/>
          <p:cNvSpPr txBox="1"/>
          <p:nvPr/>
        </p:nvSpPr>
        <p:spPr>
          <a:xfrm>
            <a:off x="810504" y="1202103"/>
            <a:ext cx="4065300" cy="3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Study goal time (progress bar)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Past months study time displayed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Dynamically recovers monthly study data time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Dynamically set motivational text depending on progress towards goal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Technical methods: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Shared Preferences study time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Past months data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endParaRPr lang="en-GB" sz="12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GB" sz="12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" name="Stats">
            <a:hlinkClick r:id="" action="ppaction://media"/>
            <a:extLst>
              <a:ext uri="{FF2B5EF4-FFF2-40B4-BE49-F238E27FC236}">
                <a16:creationId xmlns:a16="http://schemas.microsoft.com/office/drawing/2014/main" id="{C629E40F-9566-3CA0-54C1-76D8A737DB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48705" y="960507"/>
            <a:ext cx="1800000" cy="38905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Intended features</a:t>
            </a:r>
          </a:p>
        </p:txBody>
      </p:sp>
      <p:sp>
        <p:nvSpPr>
          <p:cNvPr id="225" name="Google Shape;225;p31"/>
          <p:cNvSpPr txBox="1"/>
          <p:nvPr/>
        </p:nvSpPr>
        <p:spPr>
          <a:xfrm>
            <a:off x="776375" y="1477275"/>
            <a:ext cx="5577000" cy="323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Calendar with Google Calendar API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Map with Naver maps API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Drive repository with Google Drive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Audio recording and file sending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Group event creation (detailed)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Ranking system for study time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Advanced UI features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endParaRPr lang="en-GB" sz="1200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endParaRPr lang="en-GB" sz="1200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1524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These features have not been implemented because of lack of time or capabilities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2"/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GITHUB</a:t>
            </a:r>
          </a:p>
        </p:txBody>
      </p:sp>
      <p:sp>
        <p:nvSpPr>
          <p:cNvPr id="231" name="Google Shape;231;p32"/>
          <p:cNvSpPr txBox="1"/>
          <p:nvPr/>
        </p:nvSpPr>
        <p:spPr>
          <a:xfrm>
            <a:off x="2000250" y="1649177"/>
            <a:ext cx="5143500" cy="320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200" dirty="0">
                <a:latin typeface="Poppins" pitchFamily="2" charset="77"/>
                <a:cs typeface="Poppins" pitchFamily="2" charset="77"/>
              </a:rPr>
              <a:t>Faced challenges implementing some functionalities</a:t>
            </a:r>
            <a:br>
              <a:rPr lang="en-GB" sz="1200" dirty="0">
                <a:latin typeface="Poppins" pitchFamily="2" charset="77"/>
                <a:cs typeface="Poppins" pitchFamily="2" charset="77"/>
              </a:rPr>
            </a:br>
            <a:endParaRPr lang="en-GB" sz="1200" dirty="0">
              <a:latin typeface="Poppins" pitchFamily="2" charset="77"/>
              <a:cs typeface="Poppins" pitchFamily="2" charset="77"/>
            </a:endParaRPr>
          </a:p>
          <a:p>
            <a:r>
              <a:rPr lang="en-GB" sz="1200" dirty="0">
                <a:latin typeface="Poppins" pitchFamily="2" charset="77"/>
                <a:cs typeface="Poppins" pitchFamily="2" charset="77"/>
              </a:rPr>
              <a:t>Prioritized core functionalities over advanced features to ensure a stable and functional application.</a:t>
            </a:r>
            <a:br>
              <a:rPr lang="en-GB" sz="1200" dirty="0">
                <a:latin typeface="Poppins" pitchFamily="2" charset="77"/>
                <a:cs typeface="Poppins" pitchFamily="2" charset="77"/>
              </a:rPr>
            </a:br>
            <a:endParaRPr lang="en-GB" sz="1200" dirty="0">
              <a:latin typeface="Poppins" pitchFamily="2" charset="77"/>
              <a:cs typeface="Poppins" pitchFamily="2" charset="77"/>
            </a:endParaRPr>
          </a:p>
          <a:p>
            <a:r>
              <a:rPr lang="en-GB" sz="1200" dirty="0">
                <a:latin typeface="Poppins" pitchFamily="2" charset="77"/>
                <a:cs typeface="Poppins" pitchFamily="2" charset="77"/>
              </a:rPr>
              <a:t>User Interface (UI) remains basic </a:t>
            </a:r>
            <a:br>
              <a:rPr lang="en-GB" sz="1200" dirty="0">
                <a:latin typeface="Poppins" pitchFamily="2" charset="77"/>
                <a:cs typeface="Poppins" pitchFamily="2" charset="77"/>
              </a:rPr>
            </a:br>
            <a:endParaRPr lang="en-GB" sz="1200" dirty="0">
              <a:latin typeface="Poppins" pitchFamily="2" charset="77"/>
              <a:cs typeface="Poppins" pitchFamily="2" charset="77"/>
            </a:endParaRPr>
          </a:p>
          <a:p>
            <a:r>
              <a:rPr lang="en-GB" sz="1200" dirty="0">
                <a:latin typeface="Poppins" pitchFamily="2" charset="77"/>
                <a:cs typeface="Poppins" pitchFamily="2" charset="77"/>
              </a:rPr>
              <a:t>Roles differed as we advanced on the project</a:t>
            </a:r>
            <a:br>
              <a:rPr lang="en-GB" sz="1200" dirty="0">
                <a:latin typeface="Poppins" pitchFamily="2" charset="77"/>
                <a:cs typeface="Poppins" pitchFamily="2" charset="77"/>
              </a:rPr>
            </a:br>
            <a:endParaRPr lang="en-GB" sz="1200" dirty="0">
              <a:latin typeface="Poppins" pitchFamily="2" charset="77"/>
              <a:cs typeface="Poppins" pitchFamily="2" charset="77"/>
            </a:endParaRPr>
          </a:p>
          <a:p>
            <a:r>
              <a:rPr lang="en-GB" sz="1200" dirty="0">
                <a:latin typeface="Poppins" pitchFamily="2" charset="77"/>
                <a:cs typeface="Poppins" pitchFamily="2" charset="77"/>
              </a:rPr>
              <a:t>Diverted a bit for initial plan</a:t>
            </a:r>
          </a:p>
        </p:txBody>
      </p:sp>
      <p:sp>
        <p:nvSpPr>
          <p:cNvPr id="2" name="Google Shape;224;p31">
            <a:extLst>
              <a:ext uri="{FF2B5EF4-FFF2-40B4-BE49-F238E27FC236}">
                <a16:creationId xmlns:a16="http://schemas.microsoft.com/office/drawing/2014/main" id="{C616CF1E-1987-BC50-73BC-EE300FF7DB13}"/>
              </a:ext>
            </a:extLst>
          </p:cNvPr>
          <p:cNvSpPr txBox="1">
            <a:spLocks/>
          </p:cNvSpPr>
          <p:nvPr/>
        </p:nvSpPr>
        <p:spPr>
          <a:xfrm>
            <a:off x="311700" y="2924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Poppins"/>
              <a:buNone/>
              <a:defRPr sz="27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GB" dirty="0"/>
              <a:t>Conclusion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>
          <a:extLst>
            <a:ext uri="{FF2B5EF4-FFF2-40B4-BE49-F238E27FC236}">
              <a16:creationId xmlns:a16="http://schemas.microsoft.com/office/drawing/2014/main" id="{CDD4B339-1852-7178-A905-DE477A65F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2">
            <a:extLst>
              <a:ext uri="{FF2B5EF4-FFF2-40B4-BE49-F238E27FC236}">
                <a16:creationId xmlns:a16="http://schemas.microsoft.com/office/drawing/2014/main" id="{8023568A-7EAB-6625-CEEB-C01F9377F9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GITHUB</a:t>
            </a:r>
          </a:p>
        </p:txBody>
      </p:sp>
      <p:sp>
        <p:nvSpPr>
          <p:cNvPr id="2" name="Google Shape;224;p31">
            <a:extLst>
              <a:ext uri="{FF2B5EF4-FFF2-40B4-BE49-F238E27FC236}">
                <a16:creationId xmlns:a16="http://schemas.microsoft.com/office/drawing/2014/main" id="{CC2620FA-C5DD-1640-5B40-F8B0CF9C9494}"/>
              </a:ext>
            </a:extLst>
          </p:cNvPr>
          <p:cNvSpPr txBox="1">
            <a:spLocks/>
          </p:cNvSpPr>
          <p:nvPr/>
        </p:nvSpPr>
        <p:spPr>
          <a:xfrm>
            <a:off x="311700" y="292400"/>
            <a:ext cx="8520600" cy="5727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t" anchorCtr="0">
            <a:normAutofit fontScale="97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Poppins"/>
              <a:buNone/>
              <a:defRPr sz="27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idact Gothic"/>
              <a:buNone/>
              <a:defRPr sz="27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rPr lang="en-GB" dirty="0"/>
              <a:t>End</a:t>
            </a:r>
          </a:p>
        </p:txBody>
      </p:sp>
      <p:pic>
        <p:nvPicPr>
          <p:cNvPr id="4" name="Picture 3" descr="A cartoon of a person holding a banner&#10;&#10;Description automatically generated">
            <a:extLst>
              <a:ext uri="{FF2B5EF4-FFF2-40B4-BE49-F238E27FC236}">
                <a16:creationId xmlns:a16="http://schemas.microsoft.com/office/drawing/2014/main" id="{E294BF70-E761-4A3E-ACDB-2631DC743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750" y="1320343"/>
            <a:ext cx="5016500" cy="3073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D5A18A-300E-2E33-3FA4-C2BB92CF5E5E}"/>
              </a:ext>
            </a:extLst>
          </p:cNvPr>
          <p:cNvSpPr txBox="1"/>
          <p:nvPr/>
        </p:nvSpPr>
        <p:spPr>
          <a:xfrm>
            <a:off x="3215029" y="4631105"/>
            <a:ext cx="60255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https://</a:t>
            </a:r>
            <a:r>
              <a:rPr lang="en-GB" sz="1400" dirty="0" err="1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github.com</a:t>
            </a:r>
            <a:r>
              <a:rPr lang="en-GB" sz="14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/Klaudia65/</a:t>
            </a:r>
            <a:r>
              <a:rPr lang="en-GB" sz="1400" dirty="0" err="1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STech_buddies</a:t>
            </a:r>
            <a:r>
              <a:rPr lang="en-GB" sz="14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/tree/</a:t>
            </a:r>
            <a:r>
              <a:rPr lang="en-GB" sz="1400" dirty="0" err="1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final_project</a:t>
            </a:r>
            <a:endParaRPr lang="en-GB" sz="14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19472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>
          <a:extLst>
            <a:ext uri="{FF2B5EF4-FFF2-40B4-BE49-F238E27FC236}">
              <a16:creationId xmlns:a16="http://schemas.microsoft.com/office/drawing/2014/main" id="{9B437F1E-62D2-451B-43B8-95553FCE7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>
            <a:extLst>
              <a:ext uri="{FF2B5EF4-FFF2-40B4-BE49-F238E27FC236}">
                <a16:creationId xmlns:a16="http://schemas.microsoft.com/office/drawing/2014/main" id="{78A6A6F4-0390-BCF4-157A-BC23134727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Table of content</a:t>
            </a:r>
          </a:p>
        </p:txBody>
      </p:sp>
      <p:sp>
        <p:nvSpPr>
          <p:cNvPr id="183" name="Google Shape;183;p24">
            <a:extLst>
              <a:ext uri="{FF2B5EF4-FFF2-40B4-BE49-F238E27FC236}">
                <a16:creationId xmlns:a16="http://schemas.microsoft.com/office/drawing/2014/main" id="{57F01A81-F87C-2D80-D49B-A367B19D739F}"/>
              </a:ext>
            </a:extLst>
          </p:cNvPr>
          <p:cNvSpPr txBox="1"/>
          <p:nvPr/>
        </p:nvSpPr>
        <p:spPr>
          <a:xfrm>
            <a:off x="592186" y="1293752"/>
            <a:ext cx="4065300" cy="3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28650" lvl="0" indent="-17145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Architecture</a:t>
            </a:r>
          </a:p>
          <a:p>
            <a:pPr marL="628650" lvl="0" indent="-17145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Features</a:t>
            </a:r>
          </a:p>
          <a:p>
            <a:pPr marL="628650" lvl="0" indent="-17145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Intended features</a:t>
            </a:r>
          </a:p>
          <a:p>
            <a:pPr marL="628650" lvl="0" indent="-17145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Conclusion</a:t>
            </a:r>
          </a:p>
        </p:txBody>
      </p:sp>
      <p:pic>
        <p:nvPicPr>
          <p:cNvPr id="4" name="Picture 3" descr="A screenshot of a phone&#10;&#10;Description automatically generated">
            <a:extLst>
              <a:ext uri="{FF2B5EF4-FFF2-40B4-BE49-F238E27FC236}">
                <a16:creationId xmlns:a16="http://schemas.microsoft.com/office/drawing/2014/main" id="{C20ADC30-EE41-8BD3-1582-91ED17DE2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113" y="1179440"/>
            <a:ext cx="1597701" cy="345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933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>
          <a:extLst>
            <a:ext uri="{FF2B5EF4-FFF2-40B4-BE49-F238E27FC236}">
              <a16:creationId xmlns:a16="http://schemas.microsoft.com/office/drawing/2014/main" id="{63403DA6-17A6-97A1-E5DD-345D09351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>
            <a:extLst>
              <a:ext uri="{FF2B5EF4-FFF2-40B4-BE49-F238E27FC236}">
                <a16:creationId xmlns:a16="http://schemas.microsoft.com/office/drawing/2014/main" id="{01730708-EC40-572A-FD39-24A5101559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Architecture</a:t>
            </a:r>
          </a:p>
        </p:txBody>
      </p:sp>
      <p:sp>
        <p:nvSpPr>
          <p:cNvPr id="183" name="Google Shape;183;p24">
            <a:extLst>
              <a:ext uri="{FF2B5EF4-FFF2-40B4-BE49-F238E27FC236}">
                <a16:creationId xmlns:a16="http://schemas.microsoft.com/office/drawing/2014/main" id="{921B3D8C-1AC1-98A4-0E5A-A4C552271B24}"/>
              </a:ext>
            </a:extLst>
          </p:cNvPr>
          <p:cNvSpPr txBox="1"/>
          <p:nvPr/>
        </p:nvSpPr>
        <p:spPr>
          <a:xfrm>
            <a:off x="592186" y="1293752"/>
            <a:ext cx="4065300" cy="3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MVVM-Like Structure:</a:t>
            </a:r>
          </a:p>
          <a:p>
            <a:pPr marL="628650" lvl="0" indent="-17145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Model: Handles data (Message, Group, </a:t>
            </a:r>
            <a:r>
              <a:rPr lang="en-GB" sz="1200" dirty="0" err="1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WeatherResponse</a:t>
            </a: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)</a:t>
            </a:r>
          </a:p>
          <a:p>
            <a:pPr marL="628650" lvl="0" indent="-17145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View: XML layout define the UI</a:t>
            </a:r>
          </a:p>
          <a:p>
            <a:pPr marL="628650" lvl="0" indent="-17145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Controller (Activities/Fragments): Manage UI updates, API calls, and user interactions</a:t>
            </a:r>
          </a:p>
        </p:txBody>
      </p:sp>
      <p:sp>
        <p:nvSpPr>
          <p:cNvPr id="2" name="Google Shape;183;p24">
            <a:extLst>
              <a:ext uri="{FF2B5EF4-FFF2-40B4-BE49-F238E27FC236}">
                <a16:creationId xmlns:a16="http://schemas.microsoft.com/office/drawing/2014/main" id="{4E3C5D88-48BB-291D-AF48-CAE36B99C37B}"/>
              </a:ext>
            </a:extLst>
          </p:cNvPr>
          <p:cNvSpPr txBox="1"/>
          <p:nvPr/>
        </p:nvSpPr>
        <p:spPr>
          <a:xfrm>
            <a:off x="4657486" y="1293752"/>
            <a:ext cx="4065300" cy="3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28650" lvl="0" indent="-17145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Firebase integration (Authentication, </a:t>
            </a:r>
            <a:r>
              <a:rPr lang="en-GB" sz="1200" dirty="0" err="1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Firestore</a:t>
            </a: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, Messaging)</a:t>
            </a:r>
          </a:p>
          <a:p>
            <a:pPr marL="628650" lvl="0" indent="-17145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APIs (ChatGPT and </a:t>
            </a:r>
            <a:r>
              <a:rPr lang="en-GB" sz="1200" dirty="0" err="1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OpenWeather</a:t>
            </a: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)</a:t>
            </a:r>
          </a:p>
          <a:p>
            <a:pPr marL="628650" lvl="0" indent="-17145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Libraries: Retrofit, Material Calendar, </a:t>
            </a:r>
            <a:r>
              <a:rPr lang="en-GB" sz="1200" dirty="0" err="1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OkHttp</a:t>
            </a: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, Firebase SDKs, etc…</a:t>
            </a:r>
          </a:p>
        </p:txBody>
      </p:sp>
    </p:spTree>
    <p:extLst>
      <p:ext uri="{BB962C8B-B14F-4D97-AF65-F5344CB8AC3E}">
        <p14:creationId xmlns:p14="http://schemas.microsoft.com/office/powerpoint/2010/main" val="904910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Sign In/Sign Up</a:t>
            </a:r>
          </a:p>
        </p:txBody>
      </p:sp>
      <p:sp>
        <p:nvSpPr>
          <p:cNvPr id="183" name="Google Shape;183;p24"/>
          <p:cNvSpPr txBox="1"/>
          <p:nvPr/>
        </p:nvSpPr>
        <p:spPr>
          <a:xfrm>
            <a:off x="592186" y="1293752"/>
            <a:ext cx="4065300" cy="32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Login with email and password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Sign up register users’ information in firebase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Logo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Technical methods: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Firebase Authentication</a:t>
            </a:r>
            <a:endParaRPr lang="en-GB" sz="1200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 err="1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Firestore</a:t>
            </a: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 database to store profiles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Encrypting the password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Spinner, toasts, … </a:t>
            </a: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GB" sz="1200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3" name="Sign in">
            <a:hlinkClick r:id="" action="ppaction://media"/>
            <a:extLst>
              <a:ext uri="{FF2B5EF4-FFF2-40B4-BE49-F238E27FC236}">
                <a16:creationId xmlns:a16="http://schemas.microsoft.com/office/drawing/2014/main" id="{5E3CF813-7519-0B59-B6D8-C8796A08C8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16204" y="960505"/>
            <a:ext cx="1800000" cy="3890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2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Home page</a:t>
            </a:r>
          </a:p>
        </p:txBody>
      </p:sp>
      <p:sp>
        <p:nvSpPr>
          <p:cNvPr id="189" name="Google Shape;189;p25"/>
          <p:cNvSpPr txBox="1"/>
          <p:nvPr/>
        </p:nvSpPr>
        <p:spPr>
          <a:xfrm>
            <a:off x="759693" y="1202102"/>
            <a:ext cx="4065300" cy="3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Displaying user information and today’s weather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Calendar with event creations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Change profile picture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Technical methods: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Permission handling for photos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Pop-up message appear when clicking on a date to add an event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Weather API Open Weather Map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Material Calendar</a:t>
            </a: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GB" sz="12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" name="Home Page">
            <a:hlinkClick r:id="" action="ppaction://media"/>
            <a:extLst>
              <a:ext uri="{FF2B5EF4-FFF2-40B4-BE49-F238E27FC236}">
                <a16:creationId xmlns:a16="http://schemas.microsoft.com/office/drawing/2014/main" id="{DA70E130-E2ED-69F2-2D18-F5CB0C93BD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17997" y="960505"/>
            <a:ext cx="1800000" cy="3890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Groups</a:t>
            </a:r>
          </a:p>
        </p:txBody>
      </p:sp>
      <p:sp>
        <p:nvSpPr>
          <p:cNvPr id="195" name="Google Shape;195;p26"/>
          <p:cNvSpPr txBox="1"/>
          <p:nvPr/>
        </p:nvSpPr>
        <p:spPr>
          <a:xfrm>
            <a:off x="663805" y="1040402"/>
            <a:ext cx="4065300" cy="3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Displaying groups from the major you choose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Join/leave or create a group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Display group information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Can’t create a group with a name already taken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Technical methods: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Recycler view, Spinner (dynamic display)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Group storage with </a:t>
            </a:r>
            <a:r>
              <a:rPr lang="en-GB" sz="1200" dirty="0" err="1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Firestore</a:t>
            </a:r>
            <a:endParaRPr lang="en-GB" sz="12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Alert Dialog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Error handling</a:t>
            </a: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GB" sz="12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" name="Group Page">
            <a:hlinkClick r:id="" action="ppaction://media"/>
            <a:extLst>
              <a:ext uri="{FF2B5EF4-FFF2-40B4-BE49-F238E27FC236}">
                <a16:creationId xmlns:a16="http://schemas.microsoft.com/office/drawing/2014/main" id="{85C96C35-D3A5-9937-B4AA-4454C9FD3D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27724" y="960505"/>
            <a:ext cx="1800000" cy="3890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Chatrooms</a:t>
            </a:r>
          </a:p>
        </p:txBody>
      </p:sp>
      <p:sp>
        <p:nvSpPr>
          <p:cNvPr id="201" name="Google Shape;201;p27"/>
          <p:cNvSpPr txBox="1"/>
          <p:nvPr/>
        </p:nvSpPr>
        <p:spPr>
          <a:xfrm>
            <a:off x="737352" y="1202102"/>
            <a:ext cx="4065300" cy="3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Access to a group chatroom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Chatroom text sending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Fail to implement file sending and audio recordings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Technical methods: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Recycler View (dynamic)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Send a message via Firebase Cloud Messaging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Message storage with </a:t>
            </a:r>
            <a:r>
              <a:rPr lang="en-GB" sz="1200" dirty="0" err="1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Firestore</a:t>
            </a:r>
            <a:endParaRPr lang="en-GB" sz="12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Real-time message update</a:t>
            </a: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GB" sz="12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" name="Chatrooms">
            <a:hlinkClick r:id="" action="ppaction://media"/>
            <a:extLst>
              <a:ext uri="{FF2B5EF4-FFF2-40B4-BE49-F238E27FC236}">
                <a16:creationId xmlns:a16="http://schemas.microsoft.com/office/drawing/2014/main" id="{2CD4C69C-AAE7-7D2A-6459-8DB7082DDB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47490" y="960505"/>
            <a:ext cx="1800000" cy="3890595"/>
          </a:xfrm>
          <a:prstGeom prst="rect">
            <a:avLst/>
          </a:prstGeom>
        </p:spPr>
      </p:pic>
      <p:pic>
        <p:nvPicPr>
          <p:cNvPr id="3" name="Disconnect and group">
            <a:hlinkClick r:id="" action="ppaction://media"/>
            <a:extLst>
              <a:ext uri="{FF2B5EF4-FFF2-40B4-BE49-F238E27FC236}">
                <a16:creationId xmlns:a16="http://schemas.microsoft.com/office/drawing/2014/main" id="{B2573F60-93E3-1753-F569-56B6DD9F3A9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954203" y="960505"/>
            <a:ext cx="1800000" cy="3890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25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Tutoring with ChatGPT</a:t>
            </a:r>
          </a:p>
        </p:txBody>
      </p:sp>
      <p:sp>
        <p:nvSpPr>
          <p:cNvPr id="207" name="Google Shape;207;p28"/>
          <p:cNvSpPr txBox="1"/>
          <p:nvPr/>
        </p:nvSpPr>
        <p:spPr>
          <a:xfrm>
            <a:off x="825135" y="1202102"/>
            <a:ext cx="4065300" cy="3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Prompt a code and receive response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Error message when the maximum amount of request have been used</a:t>
            </a: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GB" sz="12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Technical methods: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Chat GPT API (not free)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Retrofit to call endpoint</a:t>
            </a: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Error handling (toast)</a:t>
            </a: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200" dirty="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GB" sz="12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" name="Tutoring">
            <a:hlinkClick r:id="" action="ppaction://media"/>
            <a:extLst>
              <a:ext uri="{FF2B5EF4-FFF2-40B4-BE49-F238E27FC236}">
                <a16:creationId xmlns:a16="http://schemas.microsoft.com/office/drawing/2014/main" id="{F79D0E02-19E3-DBBC-EE1C-396594CC7B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42978" y="960505"/>
            <a:ext cx="1800000" cy="3890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>
            <a:spLocks noGrp="1"/>
          </p:cNvSpPr>
          <p:nvPr>
            <p:ph type="title"/>
          </p:nvPr>
        </p:nvSpPr>
        <p:spPr>
          <a:xfrm>
            <a:off x="311738" y="292400"/>
            <a:ext cx="8520600" cy="5727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Timer</a:t>
            </a:r>
          </a:p>
        </p:txBody>
      </p:sp>
      <p:sp>
        <p:nvSpPr>
          <p:cNvPr id="213" name="Google Shape;213;p29"/>
          <p:cNvSpPr txBox="1"/>
          <p:nvPr/>
        </p:nvSpPr>
        <p:spPr>
          <a:xfrm>
            <a:off x="832450" y="1341400"/>
            <a:ext cx="4065300" cy="3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Pomodoro Timer (start, pause, reset)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Automatic restart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Time saved in stats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Custom presets (study/break time)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Progress Bar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Sound + vibration for end timer</a:t>
            </a: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Technical methods: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State persistence (shared preferences)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r>
              <a:rPr lang="en-GB" sz="1200" dirty="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Saved study time</a:t>
            </a: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oppins Light"/>
              <a:buChar char="●"/>
            </a:pPr>
            <a:endParaRPr lang="en-GB" sz="12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lang="en-GB" sz="1200" dirty="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" name="Timer">
            <a:hlinkClick r:id="" action="ppaction://media"/>
            <a:extLst>
              <a:ext uri="{FF2B5EF4-FFF2-40B4-BE49-F238E27FC236}">
                <a16:creationId xmlns:a16="http://schemas.microsoft.com/office/drawing/2014/main" id="{B68FFD19-A2DC-2E11-8ED4-8C3DCDD5B1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70652" y="960507"/>
            <a:ext cx="1800000" cy="38905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lidesMania Template">
  <a:themeElements>
    <a:clrScheme name="Simple Light">
      <a:dk1>
        <a:srgbClr val="000000"/>
      </a:dk1>
      <a:lt1>
        <a:srgbClr val="F3F1EC"/>
      </a:lt1>
      <a:dk2>
        <a:srgbClr val="000000"/>
      </a:dk2>
      <a:lt2>
        <a:srgbClr val="EEEEEE"/>
      </a:lt2>
      <a:accent1>
        <a:srgbClr val="1C1B1A"/>
      </a:accent1>
      <a:accent2>
        <a:srgbClr val="6C6B68"/>
      </a:accent2>
      <a:accent3>
        <a:srgbClr val="A5A4A2"/>
      </a:accent3>
      <a:accent4>
        <a:srgbClr val="CDCCCA"/>
      </a:accent4>
      <a:accent5>
        <a:srgbClr val="F5F1EC"/>
      </a:accent5>
      <a:accent6>
        <a:srgbClr val="FFFFFF"/>
      </a:accent6>
      <a:hlink>
        <a:srgbClr val="A5A4A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488</Words>
  <Application>Microsoft Macintosh PowerPoint</Application>
  <PresentationFormat>On-screen Show (16:9)</PresentationFormat>
  <Paragraphs>100</Paragraphs>
  <Slides>13</Slides>
  <Notes>13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Poppins Light</vt:lpstr>
      <vt:lpstr>Poppins</vt:lpstr>
      <vt:lpstr>Calibri</vt:lpstr>
      <vt:lpstr>Homemade Apple</vt:lpstr>
      <vt:lpstr>Arial</vt:lpstr>
      <vt:lpstr>SlidesMania Template</vt:lpstr>
      <vt:lpstr>Final presentation Mobile App Programming: STech Buddies</vt:lpstr>
      <vt:lpstr>Table of content</vt:lpstr>
      <vt:lpstr>Architecture</vt:lpstr>
      <vt:lpstr>Sign In/Sign Up</vt:lpstr>
      <vt:lpstr>Home page</vt:lpstr>
      <vt:lpstr>Groups</vt:lpstr>
      <vt:lpstr>Chatrooms</vt:lpstr>
      <vt:lpstr>Tutoring with ChatGPT</vt:lpstr>
      <vt:lpstr>Timer</vt:lpstr>
      <vt:lpstr>Statistics</vt:lpstr>
      <vt:lpstr>Intended features</vt:lpstr>
      <vt:lpstr>GITHUB</vt:lpstr>
      <vt:lpstr>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RAYANE BNCB</cp:lastModifiedBy>
  <cp:revision>6</cp:revision>
  <dcterms:modified xsi:type="dcterms:W3CDTF">2024-12-13T06:07:27Z</dcterms:modified>
</cp:coreProperties>
</file>